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7" r:id="rId3"/>
    <p:sldId id="276" r:id="rId4"/>
    <p:sldId id="274" r:id="rId5"/>
    <p:sldId id="322" r:id="rId6"/>
    <p:sldId id="324" r:id="rId7"/>
    <p:sldId id="289" r:id="rId8"/>
    <p:sldId id="325" r:id="rId9"/>
    <p:sldId id="323" r:id="rId10"/>
    <p:sldId id="275" r:id="rId11"/>
    <p:sldId id="327" r:id="rId12"/>
    <p:sldId id="273" r:id="rId13"/>
    <p:sldId id="260" r:id="rId14"/>
    <p:sldId id="259" r:id="rId15"/>
    <p:sldId id="261" r:id="rId16"/>
    <p:sldId id="268" r:id="rId17"/>
    <p:sldId id="267" r:id="rId18"/>
    <p:sldId id="26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67"/>
    <p:restoredTop sz="94682"/>
  </p:normalViewPr>
  <p:slideViewPr>
    <p:cSldViewPr snapToGrid="0" snapToObjects="1">
      <p:cViewPr>
        <p:scale>
          <a:sx n="131" d="100"/>
          <a:sy n="131" d="100"/>
        </p:scale>
        <p:origin x="984" y="4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DECC2E-0690-6E4D-8DE8-B9FF66430D57}" type="datetimeFigureOut">
              <a:rPr lang="en-US" smtClean="0"/>
              <a:t>2/25/21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05161D-55AF-A84B-BB1D-A78B4CD85489}" type="slidenum">
              <a:rPr lang="en-US" smtClean="0"/>
              <a:t>‹#›</a:t>
            </a:fld>
            <a:endParaRPr lang="en-US"/>
          </a:p>
        </p:txBody>
      </p:sp>
    </p:spTree>
    <p:extLst>
      <p:ext uri="{BB962C8B-B14F-4D97-AF65-F5344CB8AC3E}">
        <p14:creationId xmlns:p14="http://schemas.microsoft.com/office/powerpoint/2010/main" val="3560568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D9FD3D-FDEF-1B4E-B1BB-DF2B90F32B1D}"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3977628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D9FD3D-FDEF-1B4E-B1BB-DF2B90F32B1D}"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1171377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D9FD3D-FDEF-1B4E-B1BB-DF2B90F32B1D}"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195774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26589698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D9FD3D-FDEF-1B4E-B1BB-DF2B90F32B1D}"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54661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D9FD3D-FDEF-1B4E-B1BB-DF2B90F32B1D}" type="datetimeFigureOut">
              <a:rPr lang="en-US" smtClean="0"/>
              <a:t>2/25/21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243130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D9FD3D-FDEF-1B4E-B1BB-DF2B90F32B1D}"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640133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D9FD3D-FDEF-1B4E-B1BB-DF2B90F32B1D}" type="datetimeFigureOut">
              <a:rPr lang="en-US" smtClean="0"/>
              <a:t>2/25/21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428246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D9FD3D-FDEF-1B4E-B1BB-DF2B90F32B1D}" type="datetimeFigureOut">
              <a:rPr lang="en-US" smtClean="0"/>
              <a:t>2/25/21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103924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D9FD3D-FDEF-1B4E-B1BB-DF2B90F32B1D}" type="datetimeFigureOut">
              <a:rPr lang="en-US" smtClean="0"/>
              <a:t>2/25/21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334072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7D9FD3D-FDEF-1B4E-B1BB-DF2B90F32B1D}"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3902586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7D9FD3D-FDEF-1B4E-B1BB-DF2B90F32B1D}" type="datetimeFigureOut">
              <a:rPr lang="en-US" smtClean="0"/>
              <a:t>2/25/21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E8058-DD8A-7447-B389-778D40CFE188}" type="slidenum">
              <a:rPr lang="en-US" smtClean="0"/>
              <a:t>‹#›</a:t>
            </a:fld>
            <a:endParaRPr lang="en-US"/>
          </a:p>
        </p:txBody>
      </p:sp>
    </p:spTree>
    <p:extLst>
      <p:ext uri="{BB962C8B-B14F-4D97-AF65-F5344CB8AC3E}">
        <p14:creationId xmlns:p14="http://schemas.microsoft.com/office/powerpoint/2010/main" val="98076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9FD3D-FDEF-1B4E-B1BB-DF2B90F32B1D}" type="datetimeFigureOut">
              <a:rPr lang="en-US" smtClean="0"/>
              <a:t>2/25/21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3E8058-DD8A-7447-B389-778D40CFE188}" type="slidenum">
              <a:rPr lang="en-US" smtClean="0"/>
              <a:t>‹#›</a:t>
            </a:fld>
            <a:endParaRPr lang="en-US"/>
          </a:p>
        </p:txBody>
      </p:sp>
    </p:spTree>
    <p:extLst>
      <p:ext uri="{BB962C8B-B14F-4D97-AF65-F5344CB8AC3E}">
        <p14:creationId xmlns:p14="http://schemas.microsoft.com/office/powerpoint/2010/main" val="2546650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arvon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www.nytimes.com/2015/04/08/opinion/yes-we-were-warned-about-ebola.html"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9395" y="142692"/>
            <a:ext cx="7772400" cy="1007223"/>
          </a:xfrm>
        </p:spPr>
        <p:txBody>
          <a:bodyPr>
            <a:normAutofit/>
          </a:bodyPr>
          <a:lstStyle/>
          <a:p>
            <a:r>
              <a:rPr lang="en-US" dirty="0" err="1"/>
              <a:t>OpenVirus</a:t>
            </a:r>
            <a:r>
              <a:rPr lang="en-US" dirty="0"/>
              <a:t> and Plants</a:t>
            </a:r>
          </a:p>
        </p:txBody>
      </p:sp>
      <p:pic>
        <p:nvPicPr>
          <p:cNvPr id="4" name="Picture 3"/>
          <p:cNvPicPr>
            <a:picLocks noChangeAspect="1"/>
          </p:cNvPicPr>
          <p:nvPr/>
        </p:nvPicPr>
        <p:blipFill>
          <a:blip r:embed="rId2"/>
          <a:stretch>
            <a:fillRect/>
          </a:stretch>
        </p:blipFill>
        <p:spPr>
          <a:xfrm>
            <a:off x="49633" y="6222522"/>
            <a:ext cx="1619525" cy="566633"/>
          </a:xfrm>
          <a:prstGeom prst="rect">
            <a:avLst/>
          </a:prstGeom>
        </p:spPr>
      </p:pic>
      <p:pic>
        <p:nvPicPr>
          <p:cNvPr id="6" name="pasted-image.pdf"/>
          <p:cNvPicPr/>
          <p:nvPr/>
        </p:nvPicPr>
        <p:blipFill>
          <a:blip r:embed="rId3">
            <a:extLst/>
          </a:blip>
          <a:stretch>
            <a:fillRect/>
          </a:stretch>
        </p:blipFill>
        <p:spPr>
          <a:xfrm>
            <a:off x="5477243" y="6203674"/>
            <a:ext cx="2386046" cy="629923"/>
          </a:xfrm>
          <a:prstGeom prst="rect">
            <a:avLst/>
          </a:prstGeom>
          <a:ln w="12700">
            <a:miter lim="400000"/>
          </a:ln>
        </p:spPr>
      </p:pic>
      <p:grpSp>
        <p:nvGrpSpPr>
          <p:cNvPr id="14" name="Group 13"/>
          <p:cNvGrpSpPr/>
          <p:nvPr/>
        </p:nvGrpSpPr>
        <p:grpSpPr>
          <a:xfrm>
            <a:off x="1669158" y="5798555"/>
            <a:ext cx="2406257" cy="990600"/>
            <a:chOff x="2099608" y="5946447"/>
            <a:chExt cx="2406257" cy="990600"/>
          </a:xfrm>
        </p:grpSpPr>
        <p:pic>
          <p:nvPicPr>
            <p:cNvPr id="12" name="Picture 11" descr="Screen Shot 2016-05-19 at 05.21.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9608" y="5946447"/>
              <a:ext cx="1358900" cy="990600"/>
            </a:xfrm>
            <a:prstGeom prst="rect">
              <a:avLst/>
            </a:prstGeom>
          </p:spPr>
        </p:pic>
        <p:sp>
          <p:nvSpPr>
            <p:cNvPr id="13" name="TextBox 12"/>
            <p:cNvSpPr txBox="1"/>
            <p:nvPr/>
          </p:nvSpPr>
          <p:spPr>
            <a:xfrm>
              <a:off x="3077882" y="6462382"/>
              <a:ext cx="1427983" cy="369332"/>
            </a:xfrm>
            <a:prstGeom prst="rect">
              <a:avLst/>
            </a:prstGeom>
            <a:noFill/>
          </p:spPr>
          <p:txBody>
            <a:bodyPr wrap="none" rtlCol="0">
              <a:spAutoFit/>
            </a:bodyPr>
            <a:lstStyle/>
            <a:p>
              <a:r>
                <a:rPr lang="en-US" dirty="0" err="1"/>
                <a:t>ContentMine</a:t>
              </a:r>
              <a:endParaRPr lang="en-US" dirty="0"/>
            </a:p>
          </p:txBody>
        </p:sp>
      </p:grpSp>
      <p:sp>
        <p:nvSpPr>
          <p:cNvPr id="15" name="Rectangle 14"/>
          <p:cNvSpPr/>
          <p:nvPr/>
        </p:nvSpPr>
        <p:spPr>
          <a:xfrm>
            <a:off x="2681396" y="1180647"/>
            <a:ext cx="3685242" cy="369332"/>
          </a:xfrm>
          <a:prstGeom prst="rect">
            <a:avLst/>
          </a:prstGeom>
        </p:spPr>
        <p:txBody>
          <a:bodyPr wrap="square">
            <a:spAutoFit/>
          </a:bodyPr>
          <a:lstStyle/>
          <a:p>
            <a:pPr algn="ctr"/>
            <a:r>
              <a:rPr lang="en-US" i="1" dirty="0"/>
              <a:t> </a:t>
            </a:r>
            <a:r>
              <a:rPr lang="en-US" i="1" dirty="0" err="1"/>
              <a:t>FlashForward</a:t>
            </a:r>
            <a:r>
              <a:rPr lang="en-US" i="1" dirty="0"/>
              <a:t>, Virtual,  2021-02-25</a:t>
            </a:r>
          </a:p>
        </p:txBody>
      </p:sp>
      <p:sp>
        <p:nvSpPr>
          <p:cNvPr id="7" name="TextBox 6">
            <a:extLst>
              <a:ext uri="{FF2B5EF4-FFF2-40B4-BE49-F238E27FC236}">
                <a16:creationId xmlns:a16="http://schemas.microsoft.com/office/drawing/2014/main" id="{98FCBA0F-F611-8D4C-B60F-0EFABA02ABCE}"/>
              </a:ext>
            </a:extLst>
          </p:cNvPr>
          <p:cNvSpPr txBox="1"/>
          <p:nvPr/>
        </p:nvSpPr>
        <p:spPr>
          <a:xfrm>
            <a:off x="779785" y="1791670"/>
            <a:ext cx="7718960" cy="1292662"/>
          </a:xfrm>
          <a:prstGeom prst="rect">
            <a:avLst/>
          </a:prstGeom>
          <a:noFill/>
        </p:spPr>
        <p:txBody>
          <a:bodyPr wrap="square" rtlCol="0">
            <a:spAutoFit/>
          </a:bodyPr>
          <a:lstStyle/>
          <a:p>
            <a:r>
              <a:rPr lang="en-US" b="1" i="1" dirty="0"/>
              <a:t>Part 1 1200 UTC</a:t>
            </a:r>
            <a:r>
              <a:rPr lang="en-US" dirty="0"/>
              <a:t>:  </a:t>
            </a:r>
            <a:r>
              <a:rPr lang="en-US" sz="2400" b="1" dirty="0" err="1"/>
              <a:t>openVirus</a:t>
            </a:r>
            <a:r>
              <a:rPr lang="en-US" sz="2400" dirty="0"/>
              <a:t> and </a:t>
            </a:r>
            <a:r>
              <a:rPr lang="en-US" sz="2400" b="1" dirty="0" err="1"/>
              <a:t>CEVOpen</a:t>
            </a:r>
            <a:r>
              <a:rPr lang="en-US" b="1" dirty="0"/>
              <a:t>. </a:t>
            </a:r>
          </a:p>
          <a:p>
            <a:r>
              <a:rPr lang="en-US" dirty="0"/>
              <a:t>A community of young Indian scientists show why and how to mine the scholarly literature.  </a:t>
            </a:r>
            <a:r>
              <a:rPr lang="en-US" b="1" i="1" dirty="0"/>
              <a:t>Ambreen </a:t>
            </a:r>
            <a:r>
              <a:rPr lang="en-US" b="1" i="1" dirty="0" err="1"/>
              <a:t>Hamadani</a:t>
            </a:r>
            <a:r>
              <a:rPr lang="en-US" b="1" i="1" dirty="0"/>
              <a:t>,  </a:t>
            </a:r>
            <a:r>
              <a:rPr lang="en-US" b="1" i="1" dirty="0" err="1"/>
              <a:t>Ayush</a:t>
            </a:r>
            <a:r>
              <a:rPr lang="en-US" b="1" i="1" dirty="0"/>
              <a:t> Garg, , Kanishka Parashar, </a:t>
            </a:r>
            <a:r>
              <a:rPr lang="en-US" b="1" i="1" dirty="0" err="1"/>
              <a:t>Radhu</a:t>
            </a:r>
            <a:r>
              <a:rPr lang="en-US" b="1" i="1" dirty="0"/>
              <a:t> </a:t>
            </a:r>
            <a:r>
              <a:rPr lang="en-US" b="1" i="1" dirty="0" err="1"/>
              <a:t>Ladani</a:t>
            </a:r>
            <a:r>
              <a:rPr lang="en-US" b="1" i="1" dirty="0"/>
              <a:t>, </a:t>
            </a:r>
            <a:r>
              <a:rPr lang="en-US" b="1" i="1" dirty="0" err="1"/>
              <a:t>Shweata</a:t>
            </a:r>
            <a:r>
              <a:rPr lang="en-US" b="1" i="1" dirty="0"/>
              <a:t> Hegde, Talha Hasan, Vasant Kumar, Dheeraj Kumar </a:t>
            </a:r>
          </a:p>
        </p:txBody>
      </p:sp>
      <p:pic>
        <p:nvPicPr>
          <p:cNvPr id="9" name="Picture 8">
            <a:extLst>
              <a:ext uri="{FF2B5EF4-FFF2-40B4-BE49-F238E27FC236}">
                <a16:creationId xmlns:a16="http://schemas.microsoft.com/office/drawing/2014/main" id="{9095A588-C686-EC4C-A2BE-338B5B3C017A}"/>
              </a:ext>
            </a:extLst>
          </p:cNvPr>
          <p:cNvPicPr>
            <a:picLocks noChangeAspect="1"/>
          </p:cNvPicPr>
          <p:nvPr/>
        </p:nvPicPr>
        <p:blipFill>
          <a:blip r:embed="rId5"/>
          <a:stretch>
            <a:fillRect/>
          </a:stretch>
        </p:blipFill>
        <p:spPr>
          <a:xfrm>
            <a:off x="7865516" y="5575422"/>
            <a:ext cx="1085263" cy="1186689"/>
          </a:xfrm>
          <a:prstGeom prst="rect">
            <a:avLst/>
          </a:prstGeom>
        </p:spPr>
      </p:pic>
      <p:sp>
        <p:nvSpPr>
          <p:cNvPr id="18" name="TextBox 17">
            <a:extLst>
              <a:ext uri="{FF2B5EF4-FFF2-40B4-BE49-F238E27FC236}">
                <a16:creationId xmlns:a16="http://schemas.microsoft.com/office/drawing/2014/main" id="{10181294-AF77-F248-9B04-A284B13C3DFF}"/>
              </a:ext>
            </a:extLst>
          </p:cNvPr>
          <p:cNvSpPr txBox="1"/>
          <p:nvPr/>
        </p:nvSpPr>
        <p:spPr>
          <a:xfrm>
            <a:off x="792874" y="3326412"/>
            <a:ext cx="7718960" cy="2400657"/>
          </a:xfrm>
          <a:prstGeom prst="rect">
            <a:avLst/>
          </a:prstGeom>
          <a:noFill/>
        </p:spPr>
        <p:txBody>
          <a:bodyPr wrap="square" rtlCol="0">
            <a:spAutoFit/>
          </a:bodyPr>
          <a:lstStyle/>
          <a:p>
            <a:r>
              <a:rPr lang="en-US" b="1" i="1" dirty="0"/>
              <a:t>Part 2 1300 UTC</a:t>
            </a:r>
            <a:r>
              <a:rPr lang="en-US" dirty="0"/>
              <a:t>:  </a:t>
            </a:r>
            <a:r>
              <a:rPr lang="en-US" sz="2400" b="1" dirty="0"/>
              <a:t>Aroma!  the game</a:t>
            </a:r>
            <a:r>
              <a:rPr lang="en-US" b="1" dirty="0"/>
              <a:t>.</a:t>
            </a:r>
            <a:br>
              <a:rPr lang="en-US" b="1" dirty="0"/>
            </a:br>
            <a:r>
              <a:rPr lang="en-US" dirty="0"/>
              <a:t>We have agreed to run a fun </a:t>
            </a:r>
            <a:r>
              <a:rPr lang="en-US" dirty="0" err="1"/>
              <a:t>hackday</a:t>
            </a:r>
            <a:r>
              <a:rPr lang="en-US" dirty="0"/>
              <a:t> about Gita Yadav’s plant science research for her (non-science) colleagues (in  2021-05)</a:t>
            </a:r>
            <a:br>
              <a:rPr lang="en-US" dirty="0"/>
            </a:br>
            <a:r>
              <a:rPr lang="en-US" dirty="0"/>
              <a:t>We have  200,000 open articles on PLANTS, their COUNTRY, and their CHEMICALs. Can we make a game (collaborative? Competitive? Team?)  where players collect papers </a:t>
            </a:r>
            <a:br>
              <a:rPr lang="en-US" dirty="0"/>
            </a:br>
            <a:endParaRPr lang="en-US" dirty="0"/>
          </a:p>
          <a:p>
            <a:r>
              <a:rPr lang="en-US" i="1" dirty="0"/>
              <a:t>NOTE: These will run  sequentially; but Part 2 can be taken alone</a:t>
            </a:r>
          </a:p>
        </p:txBody>
      </p:sp>
      <p:pic>
        <p:nvPicPr>
          <p:cNvPr id="19" name="Picture 18">
            <a:extLst>
              <a:ext uri="{FF2B5EF4-FFF2-40B4-BE49-F238E27FC236}">
                <a16:creationId xmlns:a16="http://schemas.microsoft.com/office/drawing/2014/main" id="{09BE43A6-2943-AA47-B2BD-2C470BD9DEF6}"/>
              </a:ext>
            </a:extLst>
          </p:cNvPr>
          <p:cNvPicPr>
            <a:picLocks noChangeAspect="1"/>
          </p:cNvPicPr>
          <p:nvPr/>
        </p:nvPicPr>
        <p:blipFill>
          <a:blip r:embed="rId6"/>
          <a:stretch>
            <a:fillRect/>
          </a:stretch>
        </p:blipFill>
        <p:spPr>
          <a:xfrm>
            <a:off x="4311070" y="5949335"/>
            <a:ext cx="1163946" cy="931157"/>
          </a:xfrm>
          <a:prstGeom prst="rect">
            <a:avLst/>
          </a:prstGeom>
        </p:spPr>
      </p:pic>
    </p:spTree>
    <p:extLst>
      <p:ext uri="{BB962C8B-B14F-4D97-AF65-F5344CB8AC3E}">
        <p14:creationId xmlns:p14="http://schemas.microsoft.com/office/powerpoint/2010/main" val="103207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79"/>
            <a:ext cx="8229600" cy="1143000"/>
          </a:xfrm>
        </p:spPr>
        <p:txBody>
          <a:bodyPr/>
          <a:lstStyle/>
          <a:p>
            <a:r>
              <a:rPr lang="en-US" dirty="0"/>
              <a:t>Part2 Aroma! The game</a:t>
            </a:r>
          </a:p>
        </p:txBody>
      </p:sp>
      <p:pic>
        <p:nvPicPr>
          <p:cNvPr id="3" name="Picture 2">
            <a:extLst>
              <a:ext uri="{FF2B5EF4-FFF2-40B4-BE49-F238E27FC236}">
                <a16:creationId xmlns:a16="http://schemas.microsoft.com/office/drawing/2014/main" id="{1E96059E-642B-3F49-A0AC-DB8232507CF6}"/>
              </a:ext>
            </a:extLst>
          </p:cNvPr>
          <p:cNvPicPr>
            <a:picLocks noChangeAspect="1"/>
          </p:cNvPicPr>
          <p:nvPr/>
        </p:nvPicPr>
        <p:blipFill>
          <a:blip r:embed="rId2"/>
          <a:stretch>
            <a:fillRect/>
          </a:stretch>
        </p:blipFill>
        <p:spPr>
          <a:xfrm>
            <a:off x="121920" y="1074405"/>
            <a:ext cx="8686800" cy="4885015"/>
          </a:xfrm>
          <a:prstGeom prst="rect">
            <a:avLst/>
          </a:prstGeom>
        </p:spPr>
      </p:pic>
    </p:spTree>
    <p:extLst>
      <p:ext uri="{BB962C8B-B14F-4D97-AF65-F5344CB8AC3E}">
        <p14:creationId xmlns:p14="http://schemas.microsoft.com/office/powerpoint/2010/main" val="262978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79"/>
            <a:ext cx="8229600" cy="1143000"/>
          </a:xfrm>
        </p:spPr>
        <p:txBody>
          <a:bodyPr/>
          <a:lstStyle/>
          <a:p>
            <a:r>
              <a:rPr lang="en-US" dirty="0"/>
              <a:t>Part2 Aroma! The game</a:t>
            </a:r>
          </a:p>
        </p:txBody>
      </p:sp>
      <p:pic>
        <p:nvPicPr>
          <p:cNvPr id="3" name="Picture 2">
            <a:extLst>
              <a:ext uri="{FF2B5EF4-FFF2-40B4-BE49-F238E27FC236}">
                <a16:creationId xmlns:a16="http://schemas.microsoft.com/office/drawing/2014/main" id="{1E96059E-642B-3F49-A0AC-DB8232507CF6}"/>
              </a:ext>
            </a:extLst>
          </p:cNvPr>
          <p:cNvPicPr>
            <a:picLocks noChangeAspect="1"/>
          </p:cNvPicPr>
          <p:nvPr/>
        </p:nvPicPr>
        <p:blipFill>
          <a:blip r:embed="rId2"/>
          <a:stretch>
            <a:fillRect/>
          </a:stretch>
        </p:blipFill>
        <p:spPr>
          <a:xfrm>
            <a:off x="121920" y="1074405"/>
            <a:ext cx="8686800" cy="4885015"/>
          </a:xfrm>
          <a:prstGeom prst="rect">
            <a:avLst/>
          </a:prstGeom>
        </p:spPr>
      </p:pic>
      <p:sp>
        <p:nvSpPr>
          <p:cNvPr id="4" name="TextBox 3">
            <a:extLst>
              <a:ext uri="{FF2B5EF4-FFF2-40B4-BE49-F238E27FC236}">
                <a16:creationId xmlns:a16="http://schemas.microsoft.com/office/drawing/2014/main" id="{91903D20-4B2B-D14F-873B-6ABB7A043765}"/>
              </a:ext>
            </a:extLst>
          </p:cNvPr>
          <p:cNvSpPr txBox="1"/>
          <p:nvPr/>
        </p:nvSpPr>
        <p:spPr>
          <a:xfrm>
            <a:off x="605840" y="3248591"/>
            <a:ext cx="7718960" cy="2400657"/>
          </a:xfrm>
          <a:prstGeom prst="rect">
            <a:avLst/>
          </a:prstGeom>
          <a:solidFill>
            <a:schemeClr val="bg1"/>
          </a:solidFill>
        </p:spPr>
        <p:txBody>
          <a:bodyPr wrap="square" rtlCol="0">
            <a:spAutoFit/>
          </a:bodyPr>
          <a:lstStyle/>
          <a:p>
            <a:r>
              <a:rPr lang="en-US" sz="2400" b="1" dirty="0"/>
              <a:t>Aroma!  the game</a:t>
            </a:r>
            <a:r>
              <a:rPr lang="en-US" b="1" dirty="0"/>
              <a:t>.</a:t>
            </a:r>
            <a:br>
              <a:rPr lang="en-US" b="1" dirty="0"/>
            </a:br>
            <a:r>
              <a:rPr lang="en-US" dirty="0"/>
              <a:t>We have agreed to run a fun </a:t>
            </a:r>
            <a:r>
              <a:rPr lang="en-US" dirty="0" err="1"/>
              <a:t>hackday</a:t>
            </a:r>
            <a:r>
              <a:rPr lang="en-US" dirty="0"/>
              <a:t> about Gita Yadav’s plant science research for her (non-science) colleagues (in  2021-05)</a:t>
            </a:r>
            <a:br>
              <a:rPr lang="en-US" dirty="0"/>
            </a:br>
            <a:r>
              <a:rPr lang="en-US" dirty="0"/>
              <a:t>We have  200,000 open articles on PLANTS, their COUNTRY, and their CHEMICALs. Can we make a game (collaborative? Competitive? Team?)  where players collect papers </a:t>
            </a:r>
            <a:br>
              <a:rPr lang="en-US" dirty="0"/>
            </a:br>
            <a:endParaRPr lang="en-US" dirty="0"/>
          </a:p>
          <a:p>
            <a:r>
              <a:rPr lang="en-US" i="1" dirty="0"/>
              <a:t>NOTE: These will run  sequentially; but Part 2 can be taken alone</a:t>
            </a:r>
          </a:p>
        </p:txBody>
      </p:sp>
    </p:spTree>
    <p:extLst>
      <p:ext uri="{BB962C8B-B14F-4D97-AF65-F5344CB8AC3E}">
        <p14:creationId xmlns:p14="http://schemas.microsoft.com/office/powerpoint/2010/main" val="1260707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4598" y="3244334"/>
            <a:ext cx="3794804" cy="369332"/>
          </a:xfrm>
          <a:prstGeom prst="rect">
            <a:avLst/>
          </a:prstGeom>
        </p:spPr>
        <p:txBody>
          <a:bodyPr wrap="none">
            <a:spAutoFit/>
          </a:bodyPr>
          <a:lstStyle/>
          <a:p>
            <a:r>
              <a:rPr lang="en-US" dirty="0"/>
              <a:t>https://</a:t>
            </a:r>
            <a:r>
              <a:rPr lang="en-US" dirty="0" err="1"/>
              <a:t>en.wikipedia.org</a:t>
            </a:r>
            <a:r>
              <a:rPr lang="en-US" dirty="0"/>
              <a:t>/wiki/</a:t>
            </a:r>
            <a:r>
              <a:rPr lang="en-US" dirty="0" err="1"/>
              <a:t>Carvone</a:t>
            </a:r>
            <a:endParaRPr lang="en-US" dirty="0"/>
          </a:p>
        </p:txBody>
      </p:sp>
      <p:pic>
        <p:nvPicPr>
          <p:cNvPr id="5" name="Picture 4" descr="Screen Shot 2016-05-19 at 09.35.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162"/>
            <a:ext cx="9144000" cy="5189838"/>
          </a:xfrm>
          <a:prstGeom prst="rect">
            <a:avLst/>
          </a:prstGeom>
        </p:spPr>
      </p:pic>
      <p:pic>
        <p:nvPicPr>
          <p:cNvPr id="6" name="Picture 5" descr="Screen Shot 2016-05-19 at 09.3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401" y="2480234"/>
            <a:ext cx="4358001" cy="4377765"/>
          </a:xfrm>
          <a:prstGeom prst="rect">
            <a:avLst/>
          </a:prstGeom>
        </p:spPr>
      </p:pic>
      <p:sp>
        <p:nvSpPr>
          <p:cNvPr id="7" name="TextBox 6"/>
          <p:cNvSpPr txBox="1"/>
          <p:nvPr/>
        </p:nvSpPr>
        <p:spPr>
          <a:xfrm>
            <a:off x="4146924" y="6035814"/>
            <a:ext cx="1685077" cy="523220"/>
          </a:xfrm>
          <a:prstGeom prst="rect">
            <a:avLst/>
          </a:prstGeom>
          <a:noFill/>
        </p:spPr>
        <p:txBody>
          <a:bodyPr wrap="none" rtlCol="0">
            <a:spAutoFit/>
          </a:bodyPr>
          <a:lstStyle/>
          <a:p>
            <a:r>
              <a:rPr lang="en-US" sz="2800" dirty="0">
                <a:solidFill>
                  <a:srgbClr val="FF0000"/>
                </a:solidFill>
              </a:rPr>
              <a:t>WIKIDATA</a:t>
            </a:r>
          </a:p>
        </p:txBody>
      </p:sp>
    </p:spTree>
    <p:extLst>
      <p:ext uri="{BB962C8B-B14F-4D97-AF65-F5344CB8AC3E}">
        <p14:creationId xmlns:p14="http://schemas.microsoft.com/office/powerpoint/2010/main" val="210689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79"/>
            <a:ext cx="8229600" cy="1143000"/>
          </a:xfrm>
        </p:spPr>
        <p:txBody>
          <a:bodyPr/>
          <a:lstStyle/>
          <a:p>
            <a:r>
              <a:rPr lang="en-US" dirty="0"/>
              <a:t>What plants produce </a:t>
            </a:r>
            <a:r>
              <a:rPr lang="en-US" dirty="0" err="1"/>
              <a:t>Carvone</a:t>
            </a:r>
            <a:r>
              <a:rPr lang="en-US" dirty="0"/>
              <a:t>?</a:t>
            </a:r>
          </a:p>
        </p:txBody>
      </p:sp>
      <p:sp>
        <p:nvSpPr>
          <p:cNvPr id="4" name="TextBox 3"/>
          <p:cNvSpPr txBox="1"/>
          <p:nvPr/>
        </p:nvSpPr>
        <p:spPr>
          <a:xfrm>
            <a:off x="2495177" y="1462462"/>
            <a:ext cx="3794804"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Carvone</a:t>
            </a:r>
            <a:endParaRPr lang="en-US" dirty="0"/>
          </a:p>
        </p:txBody>
      </p:sp>
      <p:pic>
        <p:nvPicPr>
          <p:cNvPr id="5" name="Picture 4" descr="Screen Shot 2016-05-19 at 09.22.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9539"/>
            <a:ext cx="9144000" cy="5278461"/>
          </a:xfrm>
          <a:prstGeom prst="rect">
            <a:avLst/>
          </a:prstGeom>
        </p:spPr>
      </p:pic>
      <p:sp>
        <p:nvSpPr>
          <p:cNvPr id="6" name="TextBox 5"/>
          <p:cNvSpPr txBox="1"/>
          <p:nvPr/>
        </p:nvSpPr>
        <p:spPr>
          <a:xfrm>
            <a:off x="2495177" y="1093130"/>
            <a:ext cx="3794804" cy="369332"/>
          </a:xfrm>
          <a:prstGeom prst="rect">
            <a:avLst/>
          </a:prstGeom>
          <a:noFill/>
        </p:spPr>
        <p:txBody>
          <a:bodyPr wrap="none" rtlCol="0">
            <a:spAutoFit/>
          </a:bodyPr>
          <a:lstStyle/>
          <a:p>
            <a:r>
              <a:rPr lang="en-US" dirty="0">
                <a:hlinkClick r:id="rId3"/>
              </a:rPr>
              <a:t>https://en.wikipedia.org/wiki/Carvone</a:t>
            </a:r>
            <a:r>
              <a:rPr lang="en-US" dirty="0"/>
              <a:t> </a:t>
            </a:r>
          </a:p>
        </p:txBody>
      </p:sp>
    </p:spTree>
    <p:extLst>
      <p:ext uri="{BB962C8B-B14F-4D97-AF65-F5344CB8AC3E}">
        <p14:creationId xmlns:p14="http://schemas.microsoft.com/office/powerpoint/2010/main" val="1855397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0940"/>
          </a:xfrm>
        </p:spPr>
        <p:txBody>
          <a:bodyPr/>
          <a:lstStyle/>
          <a:p>
            <a:r>
              <a:rPr lang="en-US" dirty="0" err="1"/>
              <a:t>Carvone</a:t>
            </a:r>
            <a:r>
              <a:rPr lang="en-US" dirty="0"/>
              <a:t> in </a:t>
            </a:r>
            <a:r>
              <a:rPr lang="en-US" dirty="0" err="1"/>
              <a:t>Wikidata</a:t>
            </a:r>
            <a:endParaRPr lang="en-US" dirty="0"/>
          </a:p>
        </p:txBody>
      </p:sp>
      <p:pic>
        <p:nvPicPr>
          <p:cNvPr id="5" name="Picture 4" descr="Screen Shot 2016-05-19 at 09.2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940"/>
            <a:ext cx="9144000" cy="5847060"/>
          </a:xfrm>
          <a:prstGeom prst="rect">
            <a:avLst/>
          </a:prstGeom>
        </p:spPr>
      </p:pic>
      <p:pic>
        <p:nvPicPr>
          <p:cNvPr id="7" name="Picture 6" descr="Screen Shot 2016-05-19 at 09.32.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588" y="2760488"/>
            <a:ext cx="3777130" cy="4097512"/>
          </a:xfrm>
          <a:prstGeom prst="rect">
            <a:avLst/>
          </a:prstGeom>
        </p:spPr>
      </p:pic>
      <p:sp>
        <p:nvSpPr>
          <p:cNvPr id="8" name="TextBox 7"/>
          <p:cNvSpPr txBox="1"/>
          <p:nvPr/>
        </p:nvSpPr>
        <p:spPr>
          <a:xfrm>
            <a:off x="5415584" y="1010940"/>
            <a:ext cx="2276134" cy="369332"/>
          </a:xfrm>
          <a:prstGeom prst="rect">
            <a:avLst/>
          </a:prstGeom>
          <a:noFill/>
        </p:spPr>
        <p:txBody>
          <a:bodyPr wrap="none" rtlCol="0">
            <a:spAutoFit/>
          </a:bodyPr>
          <a:lstStyle/>
          <a:p>
            <a:r>
              <a:rPr lang="en-US" dirty="0"/>
              <a:t>Also SPARQL endpoint</a:t>
            </a:r>
          </a:p>
        </p:txBody>
      </p:sp>
    </p:spTree>
    <p:extLst>
      <p:ext uri="{BB962C8B-B14F-4D97-AF65-F5344CB8AC3E}">
        <p14:creationId xmlns:p14="http://schemas.microsoft.com/office/powerpoint/2010/main" val="160106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for </a:t>
            </a:r>
            <a:r>
              <a:rPr lang="en-US" dirty="0" err="1"/>
              <a:t>carvone</a:t>
            </a:r>
            <a:endParaRPr lang="en-US" dirty="0"/>
          </a:p>
        </p:txBody>
      </p:sp>
      <p:pic>
        <p:nvPicPr>
          <p:cNvPr id="4" name="Picture 3" descr="Screen Shot 2016-05-19 at 09.3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7498"/>
            <a:ext cx="9144000" cy="3329947"/>
          </a:xfrm>
          <a:prstGeom prst="rect">
            <a:avLst/>
          </a:prstGeom>
        </p:spPr>
      </p:pic>
    </p:spTree>
    <p:extLst>
      <p:ext uri="{BB962C8B-B14F-4D97-AF65-F5344CB8AC3E}">
        <p14:creationId xmlns:p14="http://schemas.microsoft.com/office/powerpoint/2010/main" val="56022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 (entity in context)</a:t>
            </a:r>
          </a:p>
        </p:txBody>
      </p:sp>
      <p:pic>
        <p:nvPicPr>
          <p:cNvPr id="5" name="Picture 4" descr="Screen Shot 2016-05-19 at 07.20.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2903"/>
            <a:ext cx="9144000" cy="1244252"/>
          </a:xfrm>
          <a:prstGeom prst="rect">
            <a:avLst/>
          </a:prstGeom>
        </p:spPr>
      </p:pic>
      <p:cxnSp>
        <p:nvCxnSpPr>
          <p:cNvPr id="7" name="Straight Arrow Connector 6"/>
          <p:cNvCxnSpPr/>
          <p:nvPr/>
        </p:nvCxnSpPr>
        <p:spPr>
          <a:xfrm flipH="1">
            <a:off x="1446169" y="3006071"/>
            <a:ext cx="552824" cy="6968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640405" y="2446700"/>
            <a:ext cx="928459" cy="461665"/>
          </a:xfrm>
          <a:prstGeom prst="rect">
            <a:avLst/>
          </a:prstGeom>
          <a:noFill/>
        </p:spPr>
        <p:txBody>
          <a:bodyPr wrap="none" rtlCol="0">
            <a:spAutoFit/>
          </a:bodyPr>
          <a:lstStyle/>
          <a:p>
            <a:r>
              <a:rPr lang="en-US" sz="2400" b="1" dirty="0">
                <a:solidFill>
                  <a:srgbClr val="FF6600"/>
                </a:solidFill>
              </a:rPr>
              <a:t>prefix</a:t>
            </a:r>
          </a:p>
        </p:txBody>
      </p:sp>
      <p:cxnSp>
        <p:nvCxnSpPr>
          <p:cNvPr id="14" name="Straight Arrow Connector 13"/>
          <p:cNvCxnSpPr/>
          <p:nvPr/>
        </p:nvCxnSpPr>
        <p:spPr>
          <a:xfrm flipH="1">
            <a:off x="6085628" y="3370030"/>
            <a:ext cx="552824" cy="6968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080922" y="2908365"/>
            <a:ext cx="1115059" cy="461665"/>
          </a:xfrm>
          <a:prstGeom prst="rect">
            <a:avLst/>
          </a:prstGeom>
          <a:noFill/>
        </p:spPr>
        <p:txBody>
          <a:bodyPr wrap="none" rtlCol="0">
            <a:spAutoFit/>
          </a:bodyPr>
          <a:lstStyle/>
          <a:p>
            <a:r>
              <a:rPr lang="en-US" sz="2400" b="1" dirty="0">
                <a:solidFill>
                  <a:srgbClr val="FF6600"/>
                </a:solidFill>
              </a:rPr>
              <a:t>surface</a:t>
            </a:r>
          </a:p>
        </p:txBody>
      </p:sp>
      <p:cxnSp>
        <p:nvCxnSpPr>
          <p:cNvPr id="16" name="Straight Arrow Connector 15"/>
          <p:cNvCxnSpPr/>
          <p:nvPr/>
        </p:nvCxnSpPr>
        <p:spPr>
          <a:xfrm flipV="1">
            <a:off x="292575" y="4522086"/>
            <a:ext cx="0" cy="10688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13768" y="5559816"/>
            <a:ext cx="807883" cy="461665"/>
          </a:xfrm>
          <a:prstGeom prst="rect">
            <a:avLst/>
          </a:prstGeom>
          <a:noFill/>
        </p:spPr>
        <p:txBody>
          <a:bodyPr wrap="none" rtlCol="0">
            <a:spAutoFit/>
          </a:bodyPr>
          <a:lstStyle/>
          <a:p>
            <a:r>
              <a:rPr lang="en-US" sz="2400" b="1" dirty="0">
                <a:solidFill>
                  <a:srgbClr val="FF6600"/>
                </a:solidFill>
              </a:rPr>
              <a:t>label</a:t>
            </a:r>
          </a:p>
        </p:txBody>
      </p:sp>
      <p:cxnSp>
        <p:nvCxnSpPr>
          <p:cNvPr id="21" name="Straight Arrow Connector 20"/>
          <p:cNvCxnSpPr/>
          <p:nvPr/>
        </p:nvCxnSpPr>
        <p:spPr>
          <a:xfrm flipH="1">
            <a:off x="328349" y="3576531"/>
            <a:ext cx="552824" cy="6968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13768" y="3106882"/>
            <a:ext cx="1217250" cy="461665"/>
          </a:xfrm>
          <a:prstGeom prst="rect">
            <a:avLst/>
          </a:prstGeom>
          <a:noFill/>
        </p:spPr>
        <p:txBody>
          <a:bodyPr wrap="none" rtlCol="0">
            <a:spAutoFit/>
          </a:bodyPr>
          <a:lstStyle/>
          <a:p>
            <a:r>
              <a:rPr lang="en-US" sz="2400" b="1" dirty="0">
                <a:solidFill>
                  <a:srgbClr val="FF6600"/>
                </a:solidFill>
              </a:rPr>
              <a:t>location</a:t>
            </a:r>
          </a:p>
        </p:txBody>
      </p:sp>
      <p:cxnSp>
        <p:nvCxnSpPr>
          <p:cNvPr id="23" name="Straight Arrow Connector 22"/>
          <p:cNvCxnSpPr/>
          <p:nvPr/>
        </p:nvCxnSpPr>
        <p:spPr>
          <a:xfrm flipH="1" flipV="1">
            <a:off x="3521874" y="4646983"/>
            <a:ext cx="409864" cy="6003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49377" y="5360061"/>
            <a:ext cx="877163" cy="461665"/>
          </a:xfrm>
          <a:prstGeom prst="rect">
            <a:avLst/>
          </a:prstGeom>
          <a:noFill/>
        </p:spPr>
        <p:txBody>
          <a:bodyPr wrap="none" rtlCol="0">
            <a:spAutoFit/>
          </a:bodyPr>
          <a:lstStyle/>
          <a:p>
            <a:r>
              <a:rPr lang="en-US" sz="2400" b="1" dirty="0">
                <a:solidFill>
                  <a:srgbClr val="FF6600"/>
                </a:solidFill>
              </a:rPr>
              <a:t>suffix</a:t>
            </a:r>
          </a:p>
        </p:txBody>
      </p:sp>
    </p:spTree>
    <p:extLst>
      <p:ext uri="{BB962C8B-B14F-4D97-AF65-F5344CB8AC3E}">
        <p14:creationId xmlns:p14="http://schemas.microsoft.com/office/powerpoint/2010/main" val="317630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19 at 07.1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3510"/>
            <a:ext cx="9144000" cy="5204490"/>
          </a:xfrm>
          <a:prstGeom prst="rect">
            <a:avLst/>
          </a:prstGeom>
        </p:spPr>
      </p:pic>
      <p:cxnSp>
        <p:nvCxnSpPr>
          <p:cNvPr id="5" name="Straight Arrow Connector 4"/>
          <p:cNvCxnSpPr/>
          <p:nvPr/>
        </p:nvCxnSpPr>
        <p:spPr>
          <a:xfrm>
            <a:off x="732118" y="956678"/>
            <a:ext cx="0" cy="56772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0" y="172746"/>
            <a:ext cx="1367532" cy="461665"/>
          </a:xfrm>
          <a:prstGeom prst="rect">
            <a:avLst/>
          </a:prstGeom>
          <a:noFill/>
        </p:spPr>
        <p:txBody>
          <a:bodyPr wrap="none" rtlCol="0">
            <a:spAutoFit/>
          </a:bodyPr>
          <a:lstStyle/>
          <a:p>
            <a:r>
              <a:rPr lang="en-US" sz="2400" b="1" dirty="0">
                <a:solidFill>
                  <a:srgbClr val="FF6600"/>
                </a:solidFill>
              </a:rPr>
              <a:t>ARTICLES</a:t>
            </a:r>
          </a:p>
        </p:txBody>
      </p:sp>
      <p:cxnSp>
        <p:nvCxnSpPr>
          <p:cNvPr id="8" name="Straight Arrow Connector 7"/>
          <p:cNvCxnSpPr/>
          <p:nvPr/>
        </p:nvCxnSpPr>
        <p:spPr>
          <a:xfrm>
            <a:off x="1712385" y="971619"/>
            <a:ext cx="713249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85877" y="217737"/>
            <a:ext cx="1123324" cy="461665"/>
          </a:xfrm>
          <a:prstGeom prst="rect">
            <a:avLst/>
          </a:prstGeom>
          <a:noFill/>
        </p:spPr>
        <p:txBody>
          <a:bodyPr wrap="none" rtlCol="0">
            <a:spAutoFit/>
          </a:bodyPr>
          <a:lstStyle/>
          <a:p>
            <a:r>
              <a:rPr lang="en-US" sz="2400" b="1" dirty="0">
                <a:solidFill>
                  <a:srgbClr val="FF6600"/>
                </a:solidFill>
              </a:rPr>
              <a:t>FACETS</a:t>
            </a:r>
          </a:p>
        </p:txBody>
      </p:sp>
      <p:sp>
        <p:nvSpPr>
          <p:cNvPr id="12" name="TextBox 11"/>
          <p:cNvSpPr txBox="1"/>
          <p:nvPr/>
        </p:nvSpPr>
        <p:spPr>
          <a:xfrm>
            <a:off x="906756" y="1191845"/>
            <a:ext cx="805629" cy="461665"/>
          </a:xfrm>
          <a:prstGeom prst="rect">
            <a:avLst/>
          </a:prstGeom>
          <a:noFill/>
        </p:spPr>
        <p:txBody>
          <a:bodyPr wrap="none" rtlCol="0">
            <a:spAutoFit/>
          </a:bodyPr>
          <a:lstStyle/>
          <a:p>
            <a:r>
              <a:rPr lang="en-US" sz="2400" b="1" dirty="0">
                <a:solidFill>
                  <a:srgbClr val="FF6600"/>
                </a:solidFill>
              </a:rPr>
              <a:t>gene</a:t>
            </a:r>
          </a:p>
        </p:txBody>
      </p:sp>
      <p:sp>
        <p:nvSpPr>
          <p:cNvPr id="13" name="TextBox 12"/>
          <p:cNvSpPr txBox="1"/>
          <p:nvPr/>
        </p:nvSpPr>
        <p:spPr>
          <a:xfrm>
            <a:off x="1824220" y="1210051"/>
            <a:ext cx="1132792" cy="461665"/>
          </a:xfrm>
          <a:prstGeom prst="rect">
            <a:avLst/>
          </a:prstGeom>
          <a:noFill/>
        </p:spPr>
        <p:txBody>
          <a:bodyPr wrap="none" rtlCol="0">
            <a:spAutoFit/>
          </a:bodyPr>
          <a:lstStyle/>
          <a:p>
            <a:r>
              <a:rPr lang="en-US" sz="2400" b="1" dirty="0">
                <a:solidFill>
                  <a:srgbClr val="FF6600"/>
                </a:solidFill>
              </a:rPr>
              <a:t>disease</a:t>
            </a:r>
          </a:p>
        </p:txBody>
      </p:sp>
      <p:sp>
        <p:nvSpPr>
          <p:cNvPr id="14" name="TextBox 13"/>
          <p:cNvSpPr txBox="1"/>
          <p:nvPr/>
        </p:nvSpPr>
        <p:spPr>
          <a:xfrm>
            <a:off x="3065679" y="1210051"/>
            <a:ext cx="770313" cy="461665"/>
          </a:xfrm>
          <a:prstGeom prst="rect">
            <a:avLst/>
          </a:prstGeom>
          <a:noFill/>
        </p:spPr>
        <p:txBody>
          <a:bodyPr wrap="none" rtlCol="0">
            <a:spAutoFit/>
          </a:bodyPr>
          <a:lstStyle/>
          <a:p>
            <a:r>
              <a:rPr lang="en-US" sz="2400" b="1" dirty="0">
                <a:solidFill>
                  <a:srgbClr val="FF6600"/>
                </a:solidFill>
              </a:rPr>
              <a:t>drug</a:t>
            </a:r>
          </a:p>
        </p:txBody>
      </p:sp>
      <p:sp>
        <p:nvSpPr>
          <p:cNvPr id="15" name="TextBox 14"/>
          <p:cNvSpPr txBox="1"/>
          <p:nvPr/>
        </p:nvSpPr>
        <p:spPr>
          <a:xfrm>
            <a:off x="4198471" y="1096351"/>
            <a:ext cx="932918" cy="830997"/>
          </a:xfrm>
          <a:prstGeom prst="rect">
            <a:avLst/>
          </a:prstGeom>
          <a:noFill/>
        </p:spPr>
        <p:txBody>
          <a:bodyPr wrap="none" rtlCol="0">
            <a:spAutoFit/>
          </a:bodyPr>
          <a:lstStyle/>
          <a:p>
            <a:r>
              <a:rPr lang="en-US" sz="2400" b="1" dirty="0" err="1">
                <a:solidFill>
                  <a:srgbClr val="FF6600"/>
                </a:solidFill>
              </a:rPr>
              <a:t>Phyto</a:t>
            </a:r>
            <a:endParaRPr lang="en-US" sz="2400" b="1" dirty="0">
              <a:solidFill>
                <a:srgbClr val="FF6600"/>
              </a:solidFill>
            </a:endParaRPr>
          </a:p>
          <a:p>
            <a:r>
              <a:rPr lang="en-US" sz="2400" b="1" dirty="0" err="1">
                <a:solidFill>
                  <a:srgbClr val="FF6600"/>
                </a:solidFill>
              </a:rPr>
              <a:t>chem</a:t>
            </a:r>
            <a:endParaRPr lang="en-US" sz="2400" b="1" dirty="0">
              <a:solidFill>
                <a:srgbClr val="FF6600"/>
              </a:solidFill>
            </a:endParaRPr>
          </a:p>
        </p:txBody>
      </p:sp>
      <p:sp>
        <p:nvSpPr>
          <p:cNvPr id="16" name="TextBox 15"/>
          <p:cNvSpPr txBox="1"/>
          <p:nvPr/>
        </p:nvSpPr>
        <p:spPr>
          <a:xfrm>
            <a:off x="5383209" y="1227796"/>
            <a:ext cx="1109649" cy="461665"/>
          </a:xfrm>
          <a:prstGeom prst="rect">
            <a:avLst/>
          </a:prstGeom>
          <a:noFill/>
        </p:spPr>
        <p:txBody>
          <a:bodyPr wrap="none" rtlCol="0">
            <a:spAutoFit/>
          </a:bodyPr>
          <a:lstStyle/>
          <a:p>
            <a:r>
              <a:rPr lang="en-US" sz="2400" b="1" dirty="0">
                <a:solidFill>
                  <a:srgbClr val="FF6600"/>
                </a:solidFill>
              </a:rPr>
              <a:t>species</a:t>
            </a:r>
          </a:p>
        </p:txBody>
      </p:sp>
      <p:sp>
        <p:nvSpPr>
          <p:cNvPr id="17" name="TextBox 16"/>
          <p:cNvSpPr txBox="1"/>
          <p:nvPr/>
        </p:nvSpPr>
        <p:spPr>
          <a:xfrm>
            <a:off x="6877326" y="1231708"/>
            <a:ext cx="938628" cy="461665"/>
          </a:xfrm>
          <a:prstGeom prst="rect">
            <a:avLst/>
          </a:prstGeom>
          <a:noFill/>
        </p:spPr>
        <p:txBody>
          <a:bodyPr wrap="none" rtlCol="0">
            <a:spAutoFit/>
          </a:bodyPr>
          <a:lstStyle/>
          <a:p>
            <a:r>
              <a:rPr lang="en-US" sz="2400" b="1" dirty="0">
                <a:solidFill>
                  <a:srgbClr val="FF6600"/>
                </a:solidFill>
              </a:rPr>
              <a:t>genus</a:t>
            </a:r>
          </a:p>
        </p:txBody>
      </p:sp>
      <p:sp>
        <p:nvSpPr>
          <p:cNvPr id="18" name="TextBox 17"/>
          <p:cNvSpPr txBox="1"/>
          <p:nvPr/>
        </p:nvSpPr>
        <p:spPr>
          <a:xfrm>
            <a:off x="7868075" y="1231708"/>
            <a:ext cx="976800" cy="461665"/>
          </a:xfrm>
          <a:prstGeom prst="rect">
            <a:avLst/>
          </a:prstGeom>
          <a:noFill/>
        </p:spPr>
        <p:txBody>
          <a:bodyPr wrap="none" rtlCol="0">
            <a:spAutoFit/>
          </a:bodyPr>
          <a:lstStyle/>
          <a:p>
            <a:r>
              <a:rPr lang="en-US" sz="2400" b="1" dirty="0">
                <a:solidFill>
                  <a:srgbClr val="FF6600"/>
                </a:solidFill>
              </a:rPr>
              <a:t>words</a:t>
            </a:r>
          </a:p>
        </p:txBody>
      </p:sp>
    </p:spTree>
    <p:extLst>
      <p:ext uri="{BB962C8B-B14F-4D97-AF65-F5344CB8AC3E}">
        <p14:creationId xmlns:p14="http://schemas.microsoft.com/office/powerpoint/2010/main" val="1732041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19 at 07.36.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940" y="2605367"/>
            <a:ext cx="1917700" cy="4127500"/>
          </a:xfrm>
          <a:prstGeom prst="rect">
            <a:avLst/>
          </a:prstGeom>
        </p:spPr>
      </p:pic>
      <p:pic>
        <p:nvPicPr>
          <p:cNvPr id="5" name="Picture 4" descr="Screen Shot 2016-05-19 at 07.36.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53" y="3683000"/>
            <a:ext cx="2070100" cy="3175000"/>
          </a:xfrm>
          <a:prstGeom prst="rect">
            <a:avLst/>
          </a:prstGeom>
        </p:spPr>
      </p:pic>
      <p:pic>
        <p:nvPicPr>
          <p:cNvPr id="6" name="Picture 5" descr="Screen Shot 2016-05-19 at 07.37.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032" y="770964"/>
            <a:ext cx="2679700" cy="1117600"/>
          </a:xfrm>
          <a:prstGeom prst="rect">
            <a:avLst/>
          </a:prstGeom>
        </p:spPr>
      </p:pic>
      <p:pic>
        <p:nvPicPr>
          <p:cNvPr id="7" name="Picture 6" descr="Screen Shot 2016-05-19 at 07.39.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82" y="308534"/>
            <a:ext cx="4876800" cy="3175000"/>
          </a:xfrm>
          <a:prstGeom prst="rect">
            <a:avLst/>
          </a:prstGeom>
        </p:spPr>
      </p:pic>
      <p:sp>
        <p:nvSpPr>
          <p:cNvPr id="8" name="TextBox 7"/>
          <p:cNvSpPr txBox="1"/>
          <p:nvPr/>
        </p:nvSpPr>
        <p:spPr>
          <a:xfrm>
            <a:off x="867985" y="1288400"/>
            <a:ext cx="1775546" cy="830997"/>
          </a:xfrm>
          <a:prstGeom prst="rect">
            <a:avLst/>
          </a:prstGeom>
          <a:solidFill>
            <a:schemeClr val="bg1"/>
          </a:solidFill>
        </p:spPr>
        <p:txBody>
          <a:bodyPr wrap="none" rtlCol="0">
            <a:spAutoFit/>
          </a:bodyPr>
          <a:lstStyle/>
          <a:p>
            <a:r>
              <a:rPr lang="en-US" sz="2400" b="1" dirty="0">
                <a:solidFill>
                  <a:srgbClr val="FF6600"/>
                </a:solidFill>
              </a:rPr>
              <a:t>Remote &amp;</a:t>
            </a:r>
          </a:p>
          <a:p>
            <a:r>
              <a:rPr lang="en-US" sz="2400" b="1" dirty="0">
                <a:solidFill>
                  <a:srgbClr val="FF6600"/>
                </a:solidFill>
              </a:rPr>
              <a:t>Local papers</a:t>
            </a:r>
          </a:p>
        </p:txBody>
      </p:sp>
      <p:sp>
        <p:nvSpPr>
          <p:cNvPr id="9" name="TextBox 8"/>
          <p:cNvSpPr txBox="1"/>
          <p:nvPr/>
        </p:nvSpPr>
        <p:spPr>
          <a:xfrm>
            <a:off x="3531174" y="1426899"/>
            <a:ext cx="1161646" cy="830997"/>
          </a:xfrm>
          <a:prstGeom prst="rect">
            <a:avLst/>
          </a:prstGeom>
          <a:noFill/>
        </p:spPr>
        <p:txBody>
          <a:bodyPr wrap="none" rtlCol="0">
            <a:spAutoFit/>
          </a:bodyPr>
          <a:lstStyle/>
          <a:p>
            <a:r>
              <a:rPr lang="en-US" sz="2400" b="1" dirty="0">
                <a:solidFill>
                  <a:srgbClr val="FF6600"/>
                </a:solidFill>
              </a:rPr>
              <a:t>Disease</a:t>
            </a:r>
          </a:p>
          <a:p>
            <a:r>
              <a:rPr lang="en-US" sz="2400" b="1" dirty="0">
                <a:solidFill>
                  <a:srgbClr val="FF6600"/>
                </a:solidFill>
              </a:rPr>
              <a:t>ICD-10</a:t>
            </a:r>
          </a:p>
        </p:txBody>
      </p:sp>
      <p:sp>
        <p:nvSpPr>
          <p:cNvPr id="10" name="TextBox 9"/>
          <p:cNvSpPr txBox="1"/>
          <p:nvPr/>
        </p:nvSpPr>
        <p:spPr>
          <a:xfrm>
            <a:off x="1666264" y="5124640"/>
            <a:ext cx="2186867" cy="461665"/>
          </a:xfrm>
          <a:prstGeom prst="rect">
            <a:avLst/>
          </a:prstGeom>
          <a:noFill/>
        </p:spPr>
        <p:txBody>
          <a:bodyPr wrap="none" rtlCol="0">
            <a:spAutoFit/>
          </a:bodyPr>
          <a:lstStyle/>
          <a:p>
            <a:r>
              <a:rPr lang="en-US" sz="2400" b="1" dirty="0">
                <a:solidFill>
                  <a:srgbClr val="FF6600"/>
                </a:solidFill>
              </a:rPr>
              <a:t>phytochemicals</a:t>
            </a:r>
          </a:p>
        </p:txBody>
      </p:sp>
      <p:sp>
        <p:nvSpPr>
          <p:cNvPr id="11" name="TextBox 10"/>
          <p:cNvSpPr txBox="1"/>
          <p:nvPr/>
        </p:nvSpPr>
        <p:spPr>
          <a:xfrm>
            <a:off x="7219815" y="1660536"/>
            <a:ext cx="1109649" cy="461665"/>
          </a:xfrm>
          <a:prstGeom prst="rect">
            <a:avLst/>
          </a:prstGeom>
          <a:noFill/>
        </p:spPr>
        <p:txBody>
          <a:bodyPr wrap="none" rtlCol="0">
            <a:spAutoFit/>
          </a:bodyPr>
          <a:lstStyle/>
          <a:p>
            <a:r>
              <a:rPr lang="en-US" sz="2400" b="1" dirty="0">
                <a:solidFill>
                  <a:srgbClr val="FF6600"/>
                </a:solidFill>
              </a:rPr>
              <a:t>species</a:t>
            </a:r>
          </a:p>
        </p:txBody>
      </p:sp>
      <p:sp>
        <p:nvSpPr>
          <p:cNvPr id="12" name="TextBox 11"/>
          <p:cNvSpPr txBox="1"/>
          <p:nvPr/>
        </p:nvSpPr>
        <p:spPr>
          <a:xfrm>
            <a:off x="7377596" y="3483534"/>
            <a:ext cx="1728809" cy="830997"/>
          </a:xfrm>
          <a:prstGeom prst="rect">
            <a:avLst/>
          </a:prstGeom>
          <a:noFill/>
        </p:spPr>
        <p:txBody>
          <a:bodyPr wrap="none" rtlCol="0">
            <a:spAutoFit/>
          </a:bodyPr>
          <a:lstStyle/>
          <a:p>
            <a:r>
              <a:rPr lang="en-US" sz="2400" b="1" dirty="0">
                <a:solidFill>
                  <a:srgbClr val="FF6600"/>
                </a:solidFill>
              </a:rPr>
              <a:t>Commonest </a:t>
            </a:r>
          </a:p>
          <a:p>
            <a:r>
              <a:rPr lang="en-US" sz="2400" b="1" dirty="0">
                <a:solidFill>
                  <a:srgbClr val="FF6600"/>
                </a:solidFill>
              </a:rPr>
              <a:t>words</a:t>
            </a:r>
          </a:p>
        </p:txBody>
      </p:sp>
    </p:spTree>
    <p:extLst>
      <p:ext uri="{BB962C8B-B14F-4D97-AF65-F5344CB8AC3E}">
        <p14:creationId xmlns:p14="http://schemas.microsoft.com/office/powerpoint/2010/main" val="17243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1E2AF-CC10-1446-8D81-836F526C13F6}"/>
              </a:ext>
            </a:extLst>
          </p:cNvPr>
          <p:cNvPicPr>
            <a:picLocks noChangeAspect="1"/>
          </p:cNvPicPr>
          <p:nvPr/>
        </p:nvPicPr>
        <p:blipFill>
          <a:blip r:embed="rId2"/>
          <a:stretch>
            <a:fillRect/>
          </a:stretch>
        </p:blipFill>
        <p:spPr>
          <a:xfrm>
            <a:off x="0" y="856773"/>
            <a:ext cx="9144000" cy="5144454"/>
          </a:xfrm>
          <a:prstGeom prst="rect">
            <a:avLst/>
          </a:prstGeom>
        </p:spPr>
      </p:pic>
      <p:sp>
        <p:nvSpPr>
          <p:cNvPr id="6" name="TextBox 5">
            <a:extLst>
              <a:ext uri="{FF2B5EF4-FFF2-40B4-BE49-F238E27FC236}">
                <a16:creationId xmlns:a16="http://schemas.microsoft.com/office/drawing/2014/main" id="{8B62845D-C5A8-EB4F-9907-EDB514EAA6BE}"/>
              </a:ext>
            </a:extLst>
          </p:cNvPr>
          <p:cNvSpPr txBox="1"/>
          <p:nvPr/>
        </p:nvSpPr>
        <p:spPr>
          <a:xfrm>
            <a:off x="2424223" y="297712"/>
            <a:ext cx="4746877" cy="369332"/>
          </a:xfrm>
          <a:prstGeom prst="rect">
            <a:avLst/>
          </a:prstGeom>
          <a:noFill/>
        </p:spPr>
        <p:txBody>
          <a:bodyPr wrap="none" rtlCol="0">
            <a:spAutoFit/>
          </a:bodyPr>
          <a:lstStyle/>
          <a:p>
            <a:r>
              <a:rPr lang="en-US" dirty="0"/>
              <a:t>Cambridge Botanic Garden in the Viral Pandemic</a:t>
            </a:r>
          </a:p>
        </p:txBody>
      </p:sp>
      <p:sp>
        <p:nvSpPr>
          <p:cNvPr id="7" name="TextBox 6">
            <a:extLst>
              <a:ext uri="{FF2B5EF4-FFF2-40B4-BE49-F238E27FC236}">
                <a16:creationId xmlns:a16="http://schemas.microsoft.com/office/drawing/2014/main" id="{02D365B5-049D-9842-89C4-9FA5DF9DEE74}"/>
              </a:ext>
            </a:extLst>
          </p:cNvPr>
          <p:cNvSpPr txBox="1"/>
          <p:nvPr/>
        </p:nvSpPr>
        <p:spPr>
          <a:xfrm>
            <a:off x="6592187" y="6190956"/>
            <a:ext cx="2078005" cy="369332"/>
          </a:xfrm>
          <a:prstGeom prst="rect">
            <a:avLst/>
          </a:prstGeom>
          <a:noFill/>
        </p:spPr>
        <p:txBody>
          <a:bodyPr wrap="none" rtlCol="0">
            <a:spAutoFit/>
          </a:bodyPr>
          <a:lstStyle/>
          <a:p>
            <a:r>
              <a:rPr lang="en-US" dirty="0"/>
              <a:t>CC 0 own work PMR</a:t>
            </a:r>
          </a:p>
        </p:txBody>
      </p:sp>
      <p:sp>
        <p:nvSpPr>
          <p:cNvPr id="2" name="TextBox 1">
            <a:extLst>
              <a:ext uri="{FF2B5EF4-FFF2-40B4-BE49-F238E27FC236}">
                <a16:creationId xmlns:a16="http://schemas.microsoft.com/office/drawing/2014/main" id="{619ED579-562C-1F41-9E13-6B5E2E62B5FD}"/>
              </a:ext>
            </a:extLst>
          </p:cNvPr>
          <p:cNvSpPr txBox="1"/>
          <p:nvPr/>
        </p:nvSpPr>
        <p:spPr>
          <a:xfrm>
            <a:off x="314960" y="1300480"/>
            <a:ext cx="3041217" cy="646331"/>
          </a:xfrm>
          <a:prstGeom prst="rect">
            <a:avLst/>
          </a:prstGeom>
          <a:solidFill>
            <a:schemeClr val="bg1"/>
          </a:solidFill>
        </p:spPr>
        <p:txBody>
          <a:bodyPr wrap="none" rtlCol="0">
            <a:spAutoFit/>
          </a:bodyPr>
          <a:lstStyle/>
          <a:p>
            <a:r>
              <a:rPr lang="en-US" dirty="0"/>
              <a:t>Plants are the biggest </a:t>
            </a:r>
          </a:p>
          <a:p>
            <a:r>
              <a:rPr lang="en-US" dirty="0"/>
              <a:t> chemical factory in the world!</a:t>
            </a:r>
          </a:p>
        </p:txBody>
      </p:sp>
      <p:sp>
        <p:nvSpPr>
          <p:cNvPr id="3" name="TextBox 2">
            <a:extLst>
              <a:ext uri="{FF2B5EF4-FFF2-40B4-BE49-F238E27FC236}">
                <a16:creationId xmlns:a16="http://schemas.microsoft.com/office/drawing/2014/main" id="{F40BC687-AFE7-DF45-BC85-E9998E68BE64}"/>
              </a:ext>
            </a:extLst>
          </p:cNvPr>
          <p:cNvSpPr txBox="1"/>
          <p:nvPr/>
        </p:nvSpPr>
        <p:spPr>
          <a:xfrm>
            <a:off x="5229191" y="1300480"/>
            <a:ext cx="736099" cy="923330"/>
          </a:xfrm>
          <a:prstGeom prst="rect">
            <a:avLst/>
          </a:prstGeom>
          <a:solidFill>
            <a:schemeClr val="bg1"/>
          </a:solidFill>
        </p:spPr>
        <p:txBody>
          <a:bodyPr wrap="none" rtlCol="0">
            <a:spAutoFit/>
          </a:bodyPr>
          <a:lstStyle/>
          <a:p>
            <a:r>
              <a:rPr lang="en-US" dirty="0"/>
              <a:t>Pine</a:t>
            </a:r>
          </a:p>
          <a:p>
            <a:r>
              <a:rPr lang="en-US" dirty="0"/>
              <a:t>Cedar</a:t>
            </a:r>
          </a:p>
          <a:p>
            <a:r>
              <a:rPr lang="en-US" dirty="0"/>
              <a:t>Fir</a:t>
            </a:r>
          </a:p>
        </p:txBody>
      </p:sp>
      <p:sp>
        <p:nvSpPr>
          <p:cNvPr id="8" name="TextBox 7">
            <a:extLst>
              <a:ext uri="{FF2B5EF4-FFF2-40B4-BE49-F238E27FC236}">
                <a16:creationId xmlns:a16="http://schemas.microsoft.com/office/drawing/2014/main" id="{9DF56AFC-B8AD-6F43-9D6B-984116FC70ED}"/>
              </a:ext>
            </a:extLst>
          </p:cNvPr>
          <p:cNvSpPr txBox="1"/>
          <p:nvPr/>
        </p:nvSpPr>
        <p:spPr>
          <a:xfrm>
            <a:off x="7350734" y="1300480"/>
            <a:ext cx="975139" cy="923330"/>
          </a:xfrm>
          <a:prstGeom prst="rect">
            <a:avLst/>
          </a:prstGeom>
          <a:solidFill>
            <a:schemeClr val="bg1"/>
          </a:solidFill>
        </p:spPr>
        <p:txBody>
          <a:bodyPr wrap="none" rtlCol="0">
            <a:spAutoFit/>
          </a:bodyPr>
          <a:lstStyle/>
          <a:p>
            <a:r>
              <a:rPr lang="en-US" dirty="0"/>
              <a:t>Pinene</a:t>
            </a:r>
          </a:p>
          <a:p>
            <a:r>
              <a:rPr lang="en-US" dirty="0" err="1"/>
              <a:t>Cedrene</a:t>
            </a:r>
            <a:endParaRPr lang="en-US" dirty="0"/>
          </a:p>
          <a:p>
            <a:r>
              <a:rPr lang="en-US" dirty="0"/>
              <a:t>Thujene</a:t>
            </a:r>
          </a:p>
        </p:txBody>
      </p:sp>
      <p:cxnSp>
        <p:nvCxnSpPr>
          <p:cNvPr id="9" name="Straight Arrow Connector 8">
            <a:extLst>
              <a:ext uri="{FF2B5EF4-FFF2-40B4-BE49-F238E27FC236}">
                <a16:creationId xmlns:a16="http://schemas.microsoft.com/office/drawing/2014/main" id="{70310A16-B49C-2748-89C8-A8997EAF77AE}"/>
              </a:ext>
            </a:extLst>
          </p:cNvPr>
          <p:cNvCxnSpPr/>
          <p:nvPr/>
        </p:nvCxnSpPr>
        <p:spPr>
          <a:xfrm>
            <a:off x="6342434" y="1741251"/>
            <a:ext cx="828666" cy="0"/>
          </a:xfrm>
          <a:prstGeom prst="straightConnector1">
            <a:avLst/>
          </a:prstGeom>
          <a:ln w="635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17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79"/>
            <a:ext cx="8229600" cy="1143000"/>
          </a:xfrm>
        </p:spPr>
        <p:txBody>
          <a:bodyPr/>
          <a:lstStyle/>
          <a:p>
            <a:r>
              <a:rPr lang="en-US" dirty="0"/>
              <a:t>PMR Timeline </a:t>
            </a:r>
            <a:r>
              <a:rPr lang="en-US" dirty="0">
                <a:sym typeface="Wingdings" pitchFamily="2" charset="2"/>
              </a:rPr>
              <a:t> and </a:t>
            </a:r>
            <a:r>
              <a:rPr lang="en-US" dirty="0" err="1">
                <a:sym typeface="Wingdings" pitchFamily="2" charset="2"/>
              </a:rPr>
              <a:t>FlashGrants</a:t>
            </a:r>
            <a:endParaRPr lang="en-US" dirty="0"/>
          </a:p>
        </p:txBody>
      </p:sp>
      <p:sp>
        <p:nvSpPr>
          <p:cNvPr id="3" name="TextBox 2">
            <a:extLst>
              <a:ext uri="{FF2B5EF4-FFF2-40B4-BE49-F238E27FC236}">
                <a16:creationId xmlns:a16="http://schemas.microsoft.com/office/drawing/2014/main" id="{20DA060A-4623-794F-BE62-3D666CFFE8B7}"/>
              </a:ext>
            </a:extLst>
          </p:cNvPr>
          <p:cNvSpPr txBox="1"/>
          <p:nvPr/>
        </p:nvSpPr>
        <p:spPr>
          <a:xfrm>
            <a:off x="325678" y="1353312"/>
            <a:ext cx="6819402" cy="6032421"/>
          </a:xfrm>
          <a:prstGeom prst="rect">
            <a:avLst/>
          </a:prstGeom>
          <a:noFill/>
        </p:spPr>
        <p:txBody>
          <a:bodyPr wrap="square" rtlCol="0">
            <a:spAutoFit/>
          </a:bodyPr>
          <a:lstStyle/>
          <a:p>
            <a:pPr marL="285750" indent="-285750">
              <a:buFont typeface="Arial" panose="020B0604020202020204" pitchFamily="34" charset="0"/>
              <a:buChar char="•"/>
            </a:pPr>
            <a:r>
              <a:rPr lang="en-US" dirty="0"/>
              <a:t>1975 develops data mining for crystallographic literature. </a:t>
            </a:r>
          </a:p>
          <a:p>
            <a:pPr marL="285750" indent="-285750">
              <a:buFont typeface="Arial" panose="020B0604020202020204" pitchFamily="34" charset="0"/>
              <a:buChar char="•"/>
            </a:pPr>
            <a:r>
              <a:rPr lang="en-US" dirty="0"/>
              <a:t>2010,11 Sponsors 5 Panton Fellowships (OKFN and OSF)</a:t>
            </a:r>
          </a:p>
          <a:p>
            <a:pPr marL="285750" indent="-285750">
              <a:buFont typeface="Arial" panose="020B0604020202020204" pitchFamily="34" charset="0"/>
              <a:buChar char="•"/>
            </a:pPr>
            <a:r>
              <a:rPr lang="en-US" dirty="0"/>
              <a:t>2011 Applies to Shuttleworth. Unsuccessful</a:t>
            </a:r>
          </a:p>
          <a:p>
            <a:pPr marL="285750" indent="-285750">
              <a:buFont typeface="Arial" panose="020B0604020202020204" pitchFamily="34" charset="0"/>
              <a:buChar char="•"/>
            </a:pPr>
            <a:r>
              <a:rPr lang="en-US" dirty="0"/>
              <a:t>2014 Re-applies to SF; Successful. Can nominate 2 FGs/year</a:t>
            </a:r>
          </a:p>
          <a:p>
            <a:pPr marL="285750" indent="-285750">
              <a:buFont typeface="Arial" panose="020B0604020202020204" pitchFamily="34" charset="0"/>
              <a:buChar char="•"/>
            </a:pPr>
            <a:r>
              <a:rPr lang="en-US" dirty="0"/>
              <a:t>2014 Create ContentMine (UK non-profit) PMR + Gita Yadav online</a:t>
            </a:r>
          </a:p>
          <a:p>
            <a:pPr marL="285750" indent="-285750">
              <a:buFont typeface="Arial" panose="020B0604020202020204" pitchFamily="34" charset="0"/>
              <a:buChar char="•"/>
            </a:pPr>
            <a:r>
              <a:rPr lang="en-US" dirty="0"/>
              <a:t>2015 runs ContentMine Fellowships (6 </a:t>
            </a:r>
            <a:r>
              <a:rPr lang="en-US" dirty="0" err="1"/>
              <a:t>ppl</a:t>
            </a:r>
            <a:r>
              <a:rPr lang="en-US" dirty="0"/>
              <a:t>)</a:t>
            </a:r>
          </a:p>
          <a:p>
            <a:pPr marL="285750" indent="-285750">
              <a:buFont typeface="Arial" panose="020B0604020202020204" pitchFamily="34" charset="0"/>
              <a:buChar char="•"/>
            </a:pPr>
            <a:r>
              <a:rPr lang="en-US" dirty="0"/>
              <a:t>2017 ContentMine sponsored by Wikimedia (</a:t>
            </a:r>
            <a:r>
              <a:rPr lang="en-US" dirty="0" err="1"/>
              <a:t>WikiFactMine</a:t>
            </a:r>
            <a:r>
              <a:rPr lang="en-US" dirty="0"/>
              <a:t>)</a:t>
            </a:r>
          </a:p>
          <a:p>
            <a:pPr marL="285750" indent="-285750">
              <a:buFont typeface="Arial" panose="020B0604020202020204" pitchFamily="34" charset="0"/>
              <a:buChar char="•"/>
            </a:pPr>
            <a:r>
              <a:rPr lang="en-US" dirty="0"/>
              <a:t>2019 Cambridge-India TIG2RESS workshop on Plants Delhi (w. Gita Yadav NIPGR)</a:t>
            </a:r>
          </a:p>
          <a:p>
            <a:pPr marL="285750" indent="-285750">
              <a:buFont typeface="Arial" panose="020B0604020202020204" pitchFamily="34" charset="0"/>
              <a:buChar char="•"/>
            </a:pPr>
            <a:r>
              <a:rPr lang="en-US" dirty="0"/>
              <a:t>2019 GY and Manny </a:t>
            </a:r>
            <a:r>
              <a:rPr lang="en-US" dirty="0" err="1"/>
              <a:t>Faria</a:t>
            </a:r>
            <a:r>
              <a:rPr lang="en-US" dirty="0"/>
              <a:t> (</a:t>
            </a:r>
            <a:r>
              <a:rPr lang="en-US" dirty="0" err="1"/>
              <a:t>Verriclear</a:t>
            </a:r>
            <a:r>
              <a:rPr lang="en-US" dirty="0"/>
              <a:t>) on </a:t>
            </a:r>
            <a:r>
              <a:rPr lang="en-US" dirty="0" err="1"/>
              <a:t>EssoilDB</a:t>
            </a:r>
            <a:endParaRPr lang="en-US" dirty="0"/>
          </a:p>
          <a:p>
            <a:pPr marL="285750" indent="-285750">
              <a:buFont typeface="Arial" panose="020B0604020202020204" pitchFamily="34" charset="0"/>
              <a:buChar char="•"/>
            </a:pPr>
            <a:r>
              <a:rPr lang="en-US" dirty="0"/>
              <a:t>2019 </a:t>
            </a:r>
            <a:r>
              <a:rPr lang="en-US" dirty="0" err="1"/>
              <a:t>OpenScience</a:t>
            </a:r>
            <a:r>
              <a:rPr lang="en-US" dirty="0"/>
              <a:t> with Simon Worthington </a:t>
            </a:r>
            <a:r>
              <a:rPr lang="en-US" dirty="0" err="1"/>
              <a:t>TiB</a:t>
            </a:r>
            <a:r>
              <a:rPr lang="en-US" dirty="0"/>
              <a:t> on </a:t>
            </a:r>
            <a:r>
              <a:rPr lang="en-US" b="1" dirty="0"/>
              <a:t>Open Climate Knowledge</a:t>
            </a:r>
          </a:p>
          <a:p>
            <a:pPr marL="285750" indent="-285750">
              <a:buFont typeface="Arial" panose="020B0604020202020204" pitchFamily="34" charset="0"/>
              <a:buChar char="•"/>
            </a:pPr>
            <a:r>
              <a:rPr lang="en-US" dirty="0"/>
              <a:t>2020 NIPGR and INYAS (GY, PMR) start intern program </a:t>
            </a:r>
            <a:r>
              <a:rPr lang="en-US" b="1" dirty="0" err="1"/>
              <a:t>OpenVirus</a:t>
            </a:r>
            <a:endParaRPr lang="en-US" b="1" dirty="0"/>
          </a:p>
          <a:p>
            <a:pPr marL="285750" indent="-285750">
              <a:buFont typeface="Arial" panose="020B0604020202020204" pitchFamily="34" charset="0"/>
              <a:buChar char="•"/>
            </a:pPr>
            <a:r>
              <a:rPr lang="en-US" dirty="0"/>
              <a:t>2021 NIPGR (GY, PMR) intern program </a:t>
            </a:r>
            <a:r>
              <a:rPr lang="en-US" b="1" dirty="0" err="1"/>
              <a:t>CEVOpen</a:t>
            </a:r>
            <a:r>
              <a:rPr lang="en-US" dirty="0"/>
              <a:t> (plants, essential oils)</a:t>
            </a:r>
            <a:r>
              <a:rPr lang="en-US" b="1" dirty="0"/>
              <a:t> </a:t>
            </a:r>
            <a:br>
              <a:rPr lang="en-US" dirty="0"/>
            </a:br>
            <a:endParaRPr lang="en-US" dirty="0"/>
          </a:p>
          <a:p>
            <a:pPr marL="285750" indent="-285750">
              <a:buFont typeface="Arial" panose="020B0604020202020204" pitchFamily="34" charset="0"/>
              <a:buChar char="•"/>
            </a:pPr>
            <a:r>
              <a:rPr lang="en-US" sz="1400" i="1" dirty="0"/>
              <a:t>NIPGR National Institute for Plant Genome Research, New Delhi IN</a:t>
            </a:r>
          </a:p>
          <a:p>
            <a:pPr marL="285750" indent="-285750">
              <a:buFont typeface="Arial" panose="020B0604020202020204" pitchFamily="34" charset="0"/>
              <a:buChar char="•"/>
            </a:pPr>
            <a:r>
              <a:rPr lang="en-US" sz="1400" i="1" dirty="0" err="1"/>
              <a:t>TiB</a:t>
            </a:r>
            <a:r>
              <a:rPr lang="en-US" sz="1400" i="1" dirty="0"/>
              <a:t> German National Science Library DE</a:t>
            </a:r>
          </a:p>
          <a:p>
            <a:pPr marL="285750" indent="-285750">
              <a:buFont typeface="Arial" panose="020B0604020202020204" pitchFamily="34" charset="0"/>
              <a:buChar char="•"/>
            </a:pPr>
            <a:r>
              <a:rPr lang="en-US" sz="1400" i="1" dirty="0"/>
              <a:t>INYAS Indian National Young Academy of Scientists</a:t>
            </a:r>
          </a:p>
          <a:p>
            <a:pPr marL="285750" indent="-285750">
              <a:buFont typeface="Arial" panose="020B0604020202020204" pitchFamily="34" charset="0"/>
              <a:buChar char="•"/>
            </a:pPr>
            <a:r>
              <a:rPr lang="en-US" sz="1400" i="1" dirty="0"/>
              <a:t>OKFN Open Knowledge Foundation</a:t>
            </a:r>
          </a:p>
          <a:p>
            <a:pPr marL="285750" indent="-285750">
              <a:buFont typeface="Arial" panose="020B0604020202020204" pitchFamily="34" charset="0"/>
              <a:buChar char="•"/>
            </a:pPr>
            <a:r>
              <a:rPr lang="en-US" sz="1400" i="1" dirty="0"/>
              <a:t>OSF Open Society Foundations</a:t>
            </a:r>
          </a:p>
          <a:p>
            <a:endParaRPr lang="en-US" sz="1400" i="1" dirty="0"/>
          </a:p>
          <a:p>
            <a:pPr marL="285750" indent="-285750">
              <a:buFont typeface="Arial" panose="020B0604020202020204" pitchFamily="34" charset="0"/>
              <a:buChar char="•"/>
            </a:pPr>
            <a:endParaRPr lang="en-US" sz="1400" i="1" dirty="0"/>
          </a:p>
        </p:txBody>
      </p:sp>
      <p:pic>
        <p:nvPicPr>
          <p:cNvPr id="6" name="Picture 5">
            <a:extLst>
              <a:ext uri="{FF2B5EF4-FFF2-40B4-BE49-F238E27FC236}">
                <a16:creationId xmlns:a16="http://schemas.microsoft.com/office/drawing/2014/main" id="{E3DCAB19-E778-534E-8982-818E00DB0761}"/>
              </a:ext>
            </a:extLst>
          </p:cNvPr>
          <p:cNvPicPr>
            <a:picLocks noChangeAspect="1"/>
          </p:cNvPicPr>
          <p:nvPr/>
        </p:nvPicPr>
        <p:blipFill>
          <a:blip r:embed="rId2"/>
          <a:stretch>
            <a:fillRect/>
          </a:stretch>
        </p:blipFill>
        <p:spPr>
          <a:xfrm>
            <a:off x="7020750" y="1178579"/>
            <a:ext cx="2123250" cy="3563646"/>
          </a:xfrm>
          <a:prstGeom prst="rect">
            <a:avLst/>
          </a:prstGeom>
        </p:spPr>
      </p:pic>
      <p:sp>
        <p:nvSpPr>
          <p:cNvPr id="7" name="TextBox 6">
            <a:extLst>
              <a:ext uri="{FF2B5EF4-FFF2-40B4-BE49-F238E27FC236}">
                <a16:creationId xmlns:a16="http://schemas.microsoft.com/office/drawing/2014/main" id="{D307ACCB-476F-9448-BD75-0773DEDC9E72}"/>
              </a:ext>
            </a:extLst>
          </p:cNvPr>
          <p:cNvSpPr txBox="1"/>
          <p:nvPr/>
        </p:nvSpPr>
        <p:spPr>
          <a:xfrm>
            <a:off x="7020750" y="4848261"/>
            <a:ext cx="2138214" cy="369332"/>
          </a:xfrm>
          <a:prstGeom prst="rect">
            <a:avLst/>
          </a:prstGeom>
          <a:noFill/>
        </p:spPr>
        <p:txBody>
          <a:bodyPr wrap="none" rtlCol="0">
            <a:spAutoFit/>
          </a:bodyPr>
          <a:lstStyle/>
          <a:p>
            <a:r>
              <a:rPr lang="en-US" i="1" dirty="0"/>
              <a:t>Linaria</a:t>
            </a:r>
            <a:r>
              <a:rPr lang="en-US" dirty="0"/>
              <a:t> (English Flax)</a:t>
            </a:r>
          </a:p>
        </p:txBody>
      </p:sp>
    </p:spTree>
    <p:extLst>
      <p:ext uri="{BB962C8B-B14F-4D97-AF65-F5344CB8AC3E}">
        <p14:creationId xmlns:p14="http://schemas.microsoft.com/office/powerpoint/2010/main" val="46931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79"/>
            <a:ext cx="8229600" cy="1143000"/>
          </a:xfrm>
        </p:spPr>
        <p:txBody>
          <a:bodyPr/>
          <a:lstStyle/>
          <a:p>
            <a:r>
              <a:rPr lang="en-US" dirty="0"/>
              <a:t>Part1 </a:t>
            </a:r>
            <a:r>
              <a:rPr lang="en-US" dirty="0" err="1"/>
              <a:t>OpenVirus</a:t>
            </a:r>
            <a:r>
              <a:rPr lang="en-US" dirty="0"/>
              <a:t> and </a:t>
            </a:r>
            <a:r>
              <a:rPr lang="en-US" dirty="0" err="1"/>
              <a:t>CEVOpen</a:t>
            </a:r>
            <a:endParaRPr lang="en-US" dirty="0"/>
          </a:p>
        </p:txBody>
      </p:sp>
      <p:sp>
        <p:nvSpPr>
          <p:cNvPr id="3" name="TextBox 2">
            <a:extLst>
              <a:ext uri="{FF2B5EF4-FFF2-40B4-BE49-F238E27FC236}">
                <a16:creationId xmlns:a16="http://schemas.microsoft.com/office/drawing/2014/main" id="{F4561D13-5B37-B840-8986-1AA928EEB6DF}"/>
              </a:ext>
            </a:extLst>
          </p:cNvPr>
          <p:cNvSpPr txBox="1"/>
          <p:nvPr/>
        </p:nvSpPr>
        <p:spPr>
          <a:xfrm>
            <a:off x="1365482" y="1485645"/>
            <a:ext cx="6856749" cy="4401205"/>
          </a:xfrm>
          <a:prstGeom prst="rect">
            <a:avLst/>
          </a:prstGeom>
          <a:noFill/>
        </p:spPr>
        <p:txBody>
          <a:bodyPr wrap="none" rtlCol="0">
            <a:spAutoFit/>
          </a:bodyPr>
          <a:lstStyle/>
          <a:p>
            <a:r>
              <a:rPr lang="en-US" sz="2800" dirty="0"/>
              <a:t>Mining scholarly literature for hidden science:</a:t>
            </a:r>
            <a:br>
              <a:rPr lang="en-US" sz="2800" dirty="0"/>
            </a:br>
            <a:endParaRPr lang="en-US" sz="2800" dirty="0"/>
          </a:p>
          <a:p>
            <a:pPr marL="285750" indent="-285750">
              <a:buFont typeface="Arial" panose="020B0604020202020204" pitchFamily="34" charset="0"/>
              <a:buChar char="•"/>
            </a:pPr>
            <a:r>
              <a:rPr lang="en-US" sz="2800" dirty="0"/>
              <a:t>download papers</a:t>
            </a:r>
          </a:p>
          <a:p>
            <a:pPr marL="285750" indent="-285750">
              <a:buFont typeface="Arial" panose="020B0604020202020204" pitchFamily="34" charset="0"/>
              <a:buChar char="•"/>
            </a:pPr>
            <a:r>
              <a:rPr lang="en-US" sz="2800" dirty="0"/>
              <a:t>read text</a:t>
            </a:r>
          </a:p>
          <a:p>
            <a:pPr marL="285750" indent="-285750">
              <a:buFont typeface="Arial" panose="020B0604020202020204" pitchFamily="34" charset="0"/>
              <a:buChar char="•"/>
            </a:pPr>
            <a:r>
              <a:rPr lang="en-US" sz="2800" dirty="0"/>
              <a:t>analyze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r>
              <a:rPr lang="en-US" sz="2800" dirty="0"/>
              <a:t>Easy!?</a:t>
            </a:r>
            <a:br>
              <a:rPr lang="en-US" sz="2800" dirty="0"/>
            </a:br>
            <a:br>
              <a:rPr lang="en-US" sz="2800" dirty="0"/>
            </a:br>
            <a:r>
              <a:rPr lang="en-US" sz="2800" dirty="0"/>
              <a:t>Oh no it isn’t…</a:t>
            </a:r>
          </a:p>
        </p:txBody>
      </p:sp>
      <p:pic>
        <p:nvPicPr>
          <p:cNvPr id="9" name="Picture 8">
            <a:extLst>
              <a:ext uri="{FF2B5EF4-FFF2-40B4-BE49-F238E27FC236}">
                <a16:creationId xmlns:a16="http://schemas.microsoft.com/office/drawing/2014/main" id="{43D56D42-BFE6-224D-B511-9A89D9A43AF0}"/>
              </a:ext>
            </a:extLst>
          </p:cNvPr>
          <p:cNvPicPr>
            <a:picLocks noChangeAspect="1"/>
          </p:cNvPicPr>
          <p:nvPr/>
        </p:nvPicPr>
        <p:blipFill>
          <a:blip r:embed="rId2"/>
          <a:stretch>
            <a:fillRect/>
          </a:stretch>
        </p:blipFill>
        <p:spPr>
          <a:xfrm>
            <a:off x="4779567" y="3251199"/>
            <a:ext cx="4364433" cy="2456753"/>
          </a:xfrm>
          <a:prstGeom prst="rect">
            <a:avLst/>
          </a:prstGeom>
        </p:spPr>
      </p:pic>
      <p:sp>
        <p:nvSpPr>
          <p:cNvPr id="10" name="TextBox 9">
            <a:extLst>
              <a:ext uri="{FF2B5EF4-FFF2-40B4-BE49-F238E27FC236}">
                <a16:creationId xmlns:a16="http://schemas.microsoft.com/office/drawing/2014/main" id="{470DE961-C4A6-874E-9A6C-5E75FB1CFCE4}"/>
              </a:ext>
            </a:extLst>
          </p:cNvPr>
          <p:cNvSpPr txBox="1"/>
          <p:nvPr/>
        </p:nvSpPr>
        <p:spPr>
          <a:xfrm>
            <a:off x="6123580" y="5726304"/>
            <a:ext cx="2098651" cy="369332"/>
          </a:xfrm>
          <a:prstGeom prst="rect">
            <a:avLst/>
          </a:prstGeom>
          <a:noFill/>
        </p:spPr>
        <p:txBody>
          <a:bodyPr wrap="none" rtlCol="0">
            <a:spAutoFit/>
          </a:bodyPr>
          <a:lstStyle/>
          <a:p>
            <a:r>
              <a:rPr lang="en-US" dirty="0"/>
              <a:t>Salix -&gt; salicylic acid </a:t>
            </a:r>
          </a:p>
        </p:txBody>
      </p:sp>
    </p:spTree>
    <p:extLst>
      <p:ext uri="{BB962C8B-B14F-4D97-AF65-F5344CB8AC3E}">
        <p14:creationId xmlns:p14="http://schemas.microsoft.com/office/powerpoint/2010/main" val="417381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7101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87EFF8-875A-7845-A687-44EAC8563B94}"/>
              </a:ext>
            </a:extLst>
          </p:cNvPr>
          <p:cNvPicPr>
            <a:picLocks noChangeAspect="1"/>
          </p:cNvPicPr>
          <p:nvPr/>
        </p:nvPicPr>
        <p:blipFill>
          <a:blip r:embed="rId2"/>
          <a:stretch>
            <a:fillRect/>
          </a:stretch>
        </p:blipFill>
        <p:spPr>
          <a:xfrm>
            <a:off x="0" y="857939"/>
            <a:ext cx="9144000" cy="5142121"/>
          </a:xfrm>
          <a:prstGeom prst="rect">
            <a:avLst/>
          </a:prstGeom>
        </p:spPr>
      </p:pic>
    </p:spTree>
    <p:extLst>
      <p:ext uri="{BB962C8B-B14F-4D97-AF65-F5344CB8AC3E}">
        <p14:creationId xmlns:p14="http://schemas.microsoft.com/office/powerpoint/2010/main" val="25196273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1600" dirty="0">
                <a:latin typeface="Arial"/>
                <a:cs typeface="Arial"/>
              </a:rPr>
              <a:t>Bernice Dahn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6871818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357B2E-8A73-FA4B-B978-A0D7B01D8E3E}"/>
              </a:ext>
            </a:extLst>
          </p:cNvPr>
          <p:cNvPicPr>
            <a:picLocks noChangeAspect="1"/>
          </p:cNvPicPr>
          <p:nvPr/>
        </p:nvPicPr>
        <p:blipFill>
          <a:blip r:embed="rId2"/>
          <a:stretch>
            <a:fillRect/>
          </a:stretch>
        </p:blipFill>
        <p:spPr>
          <a:xfrm>
            <a:off x="126459" y="1295684"/>
            <a:ext cx="9144000" cy="5142121"/>
          </a:xfrm>
          <a:prstGeom prst="rect">
            <a:avLst/>
          </a:prstGeom>
        </p:spPr>
      </p:pic>
      <p:sp>
        <p:nvSpPr>
          <p:cNvPr id="5" name="TextBox 4">
            <a:extLst>
              <a:ext uri="{FF2B5EF4-FFF2-40B4-BE49-F238E27FC236}">
                <a16:creationId xmlns:a16="http://schemas.microsoft.com/office/drawing/2014/main" id="{D676F13B-D61E-D44E-81CF-5E98633ACF27}"/>
              </a:ext>
            </a:extLst>
          </p:cNvPr>
          <p:cNvSpPr txBox="1"/>
          <p:nvPr/>
        </p:nvSpPr>
        <p:spPr>
          <a:xfrm>
            <a:off x="2042809" y="6488668"/>
            <a:ext cx="5553059" cy="369332"/>
          </a:xfrm>
          <a:prstGeom prst="rect">
            <a:avLst/>
          </a:prstGeom>
          <a:noFill/>
        </p:spPr>
        <p:txBody>
          <a:bodyPr wrap="none" rtlCol="0">
            <a:spAutoFit/>
          </a:bodyPr>
          <a:lstStyle/>
          <a:p>
            <a:r>
              <a:rPr lang="en-US" i="1" dirty="0"/>
              <a:t>Lantana </a:t>
            </a:r>
            <a:r>
              <a:rPr lang="en-US" i="1" dirty="0" err="1"/>
              <a:t>camara</a:t>
            </a:r>
            <a:r>
              <a:rPr lang="en-US" i="1" dirty="0"/>
              <a:t> </a:t>
            </a:r>
            <a:r>
              <a:rPr lang="en-US" dirty="0"/>
              <a:t>in Cambridge University Botanic Garden</a:t>
            </a:r>
          </a:p>
        </p:txBody>
      </p:sp>
    </p:spTree>
    <p:extLst>
      <p:ext uri="{BB962C8B-B14F-4D97-AF65-F5344CB8AC3E}">
        <p14:creationId xmlns:p14="http://schemas.microsoft.com/office/powerpoint/2010/main" val="19813079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7C35-D90E-AB4E-8C44-23094F2405A7}"/>
              </a:ext>
            </a:extLst>
          </p:cNvPr>
          <p:cNvSpPr>
            <a:spLocks noGrp="1"/>
          </p:cNvSpPr>
          <p:nvPr>
            <p:ph type="title"/>
          </p:nvPr>
        </p:nvSpPr>
        <p:spPr>
          <a:xfrm>
            <a:off x="361792" y="1422400"/>
            <a:ext cx="8643938" cy="798830"/>
          </a:xfrm>
        </p:spPr>
        <p:txBody>
          <a:bodyPr/>
          <a:lstStyle/>
          <a:p>
            <a:r>
              <a:rPr lang="en-US" dirty="0"/>
              <a:t>… </a:t>
            </a:r>
            <a:r>
              <a:rPr lang="en-US" dirty="0" err="1"/>
              <a:t>Shweata</a:t>
            </a:r>
            <a:r>
              <a:rPr lang="en-US" dirty="0"/>
              <a:t> Hegde is now narrator ..</a:t>
            </a:r>
          </a:p>
        </p:txBody>
      </p:sp>
    </p:spTree>
    <p:extLst>
      <p:ext uri="{BB962C8B-B14F-4D97-AF65-F5344CB8AC3E}">
        <p14:creationId xmlns:p14="http://schemas.microsoft.com/office/powerpoint/2010/main" val="3347938289"/>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3904</TotalTime>
  <Words>685</Words>
  <Application>Microsoft Macintosh PowerPoint</Application>
  <PresentationFormat>On-screen Show (4:3)</PresentationFormat>
  <Paragraphs>91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Office Theme</vt:lpstr>
      <vt:lpstr>OpenVirus and Plants</vt:lpstr>
      <vt:lpstr>PowerPoint Presentation</vt:lpstr>
      <vt:lpstr>PMR Timeline  and FlashGrants</vt:lpstr>
      <vt:lpstr>Part1 OpenVirus and CEVOpen</vt:lpstr>
      <vt:lpstr>PowerPoint Presentation</vt:lpstr>
      <vt:lpstr>PowerPoint Presentation</vt:lpstr>
      <vt:lpstr>PowerPoint Presentation</vt:lpstr>
      <vt:lpstr>PowerPoint Presentation</vt:lpstr>
      <vt:lpstr>… Shweata Hegde is now narrator ..</vt:lpstr>
      <vt:lpstr>Part2 Aroma! The game</vt:lpstr>
      <vt:lpstr>Part2 Aroma! The game</vt:lpstr>
      <vt:lpstr>PowerPoint Presentation</vt:lpstr>
      <vt:lpstr>What plants produce Carvone?</vt:lpstr>
      <vt:lpstr>Carvone in Wikidata</vt:lpstr>
      <vt:lpstr>Search for carvone</vt:lpstr>
      <vt:lpstr>Annotation (entity in context)</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82</cp:revision>
  <dcterms:created xsi:type="dcterms:W3CDTF">2016-05-19T04:14:26Z</dcterms:created>
  <dcterms:modified xsi:type="dcterms:W3CDTF">2021-02-25T16:35:45Z</dcterms:modified>
</cp:coreProperties>
</file>